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6" r:id="rId5"/>
    <p:sldId id="267" r:id="rId6"/>
    <p:sldId id="270" r:id="rId7"/>
    <p:sldId id="271" r:id="rId8"/>
    <p:sldId id="268" r:id="rId9"/>
    <p:sldId id="272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1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4660"/>
  </p:normalViewPr>
  <p:slideViewPr>
    <p:cSldViewPr>
      <p:cViewPr>
        <p:scale>
          <a:sx n="81" d="100"/>
          <a:sy n="81" d="100"/>
        </p:scale>
        <p:origin x="-918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E739-4BBE-4F76-BFE3-AA548B6C6773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B6B3-4CAA-4A45-BAEF-F9B7221165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074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E27D-EB99-4D42-A073-B3A6991CD9AD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896B-EDF2-4D24-8D9D-9923743F33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354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2A41-0C51-4FF0-BD49-339D6C536804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D0FB-E174-4B42-94F4-E9C69EC94A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391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1EF4-0F06-4CE7-A8AD-5137FF0BF02A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B612-52F2-42EC-A672-2EA019536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287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D26-3602-492E-9283-AAC3C46C8DAF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3D8A-122E-4A7F-9246-D55AF0BBA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335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519B-1040-4734-9200-41A6309B6DCB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4BEC-2103-4DC3-8067-548A5A76A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972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B5C2-8049-4238-912E-50B60DEBD9D9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1287-0E8A-46E1-B680-D484B59788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19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4FBE-AB35-44E9-93EC-200E13A61F97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B7B-F966-42A9-8D91-BC0D7C9B4A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975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EEEC-9938-4CDF-921B-C1CAA49F8DD4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62AC-DD55-4FD8-A094-CF34954A8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80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774C-8FBC-4AD3-8DC7-1AF773152D82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F1D8-9C69-462E-8CE3-4D5D743DF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859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2F2A-B9C9-49D1-AEEC-CBF723558FC6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A91A-A16B-4C6D-B9C0-5EE3A5393D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82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E5138-440B-4B65-BAE1-A7FCCD55D3C6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9F10E-A877-4850-9AC3-0CFF7182E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99" y="619422"/>
            <a:ext cx="91424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Môn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Toán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976" y="1556792"/>
            <a:ext cx="79059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BẢNG ĐƠN VỊ ĐO THỜI GIAN</a:t>
            </a:r>
          </a:p>
        </p:txBody>
      </p:sp>
      <p:pic>
        <p:nvPicPr>
          <p:cNvPr id="2052" name="Picture 58" descr="Bell-04-jun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89663"/>
            <a:ext cx="93821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8" descr="Bell-04-jun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100" y="6189663"/>
            <a:ext cx="9382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8" descr="Bell-04-jun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189663"/>
            <a:ext cx="9382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913091tbg5zuhfp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" y="4535488"/>
            <a:ext cx="714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913091tbg5zuhfp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8" y="2266950"/>
            <a:ext cx="714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913091tbg5zuhfp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714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913091tbg5zuhfp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2268538"/>
            <a:ext cx="714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913091tbg5zuhfp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4535488"/>
            <a:ext cx="714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913091tbg5zuhfp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4063" y="0"/>
            <a:ext cx="714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022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022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 descr="Kết quả hình ảnh cho clock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025" y="2582863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75" y="-4763"/>
            <a:ext cx="9144000" cy="6858001"/>
          </a:xfr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0"/>
            <a:ext cx="9093200" cy="15367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THỊ QUỲNH TRANG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44650" y="1938338"/>
            <a:ext cx="5910263" cy="357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1644650" y="2389188"/>
            <a:ext cx="6096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1,5 năm = …  tháng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0,5 giờ =   …   phút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    giờ = … phút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400" y="3933825"/>
            <a:ext cx="3921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0" y="2157413"/>
            <a:ext cx="1582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98988" y="2998788"/>
            <a:ext cx="1701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35400" y="3833813"/>
            <a:ext cx="1168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9072562" cy="1325562"/>
          </a:xfrm>
        </p:spPr>
        <p:txBody>
          <a:bodyPr/>
          <a:lstStyle/>
          <a:p>
            <a:pPr algn="l" eaLnBrk="1" hangingPunct="1"/>
            <a:r>
              <a:rPr lang="en-US" altLang="en-US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216 phút = ……..giờ ……phút</a:t>
            </a:r>
            <a:br>
              <a:rPr lang="en-US" altLang="en-US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= …......giờ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080375" cy="2592388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6000" smtClean="0"/>
              <a:t>60 phút   : 1 giờ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6000" smtClean="0"/>
              <a:t>216 phút : ? giờ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altLang="en-US" sz="6800" smtClean="0"/>
          </a:p>
        </p:txBody>
      </p:sp>
      <p:sp>
        <p:nvSpPr>
          <p:cNvPr id="6" name="Right Arrow 5"/>
          <p:cNvSpPr/>
          <p:nvPr/>
        </p:nvSpPr>
        <p:spPr>
          <a:xfrm rot="5400000">
            <a:off x="3851920" y="3980623"/>
            <a:ext cx="1674055" cy="143490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9332" y="5633372"/>
            <a:ext cx="4724956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cs typeface="Arial" charset="0"/>
              </a:rPr>
              <a:t>216 x 1 : 60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9332" y="5633372"/>
            <a:ext cx="4724956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cs typeface="Arial" charset="0"/>
              </a:rPr>
              <a:t>216 : 60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68538" y="598488"/>
            <a:ext cx="4679950" cy="3600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3213" y="1147763"/>
            <a:ext cx="2447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0000"/>
                </a:solidFill>
              </a:rPr>
              <a:t>216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00563" y="1225550"/>
            <a:ext cx="0" cy="2347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17" name="Title 1"/>
          <p:cNvSpPr>
            <a:spLocks noGrp="1"/>
          </p:cNvSpPr>
          <p:nvPr>
            <p:ph type="title"/>
          </p:nvPr>
        </p:nvSpPr>
        <p:spPr>
          <a:xfrm>
            <a:off x="0" y="5157788"/>
            <a:ext cx="9072563" cy="1325562"/>
          </a:xfrm>
        </p:spPr>
        <p:txBody>
          <a:bodyPr/>
          <a:lstStyle/>
          <a:p>
            <a:pPr algn="l" eaLnBrk="1" hangingPunct="1"/>
            <a:r>
              <a:rPr lang="en-US" altLang="en-US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216 phút = ……..giờ ……phút</a:t>
            </a:r>
            <a:br>
              <a:rPr lang="en-US" altLang="en-US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= …......giờ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00563" y="1989138"/>
            <a:ext cx="215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3438" y="1147763"/>
            <a:ext cx="2447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0000"/>
                </a:solidFill>
              </a:rPr>
              <a:t>   60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9475" y="2133600"/>
            <a:ext cx="530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32138" y="2133600"/>
            <a:ext cx="876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49838" y="2133600"/>
            <a:ext cx="3571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65738" y="2146300"/>
            <a:ext cx="530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24300" y="3068638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03663" y="2144713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 Box 95"/>
          <p:cNvSpPr txBox="1">
            <a:spLocks noChangeArrowheads="1"/>
          </p:cNvSpPr>
          <p:nvPr/>
        </p:nvSpPr>
        <p:spPr bwMode="auto">
          <a:xfrm>
            <a:off x="3121025" y="2146300"/>
            <a:ext cx="20272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22" name="Text Box 96"/>
          <p:cNvSpPr txBox="1">
            <a:spLocks noChangeArrowheads="1"/>
          </p:cNvSpPr>
          <p:nvPr/>
        </p:nvSpPr>
        <p:spPr bwMode="auto">
          <a:xfrm>
            <a:off x="4673600" y="2133600"/>
            <a:ext cx="7620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28" name="Group 100"/>
          <p:cNvGrpSpPr>
            <a:grpSpLocks/>
          </p:cNvGrpSpPr>
          <p:nvPr/>
        </p:nvGrpSpPr>
        <p:grpSpPr bwMode="auto">
          <a:xfrm>
            <a:off x="4630738" y="2093913"/>
            <a:ext cx="1957387" cy="974725"/>
            <a:chOff x="4752" y="2568"/>
            <a:chExt cx="480" cy="614"/>
          </a:xfrm>
        </p:grpSpPr>
        <p:sp>
          <p:nvSpPr>
            <p:cNvPr id="13329" name="Text Box 97"/>
            <p:cNvSpPr txBox="1">
              <a:spLocks noChangeArrowheads="1"/>
            </p:cNvSpPr>
            <p:nvPr/>
          </p:nvSpPr>
          <p:spPr bwMode="auto">
            <a:xfrm>
              <a:off x="4752" y="2592"/>
              <a:ext cx="48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3330" name="Text Box 98"/>
            <p:cNvSpPr txBox="1">
              <a:spLocks noChangeArrowheads="1"/>
            </p:cNvSpPr>
            <p:nvPr/>
          </p:nvSpPr>
          <p:spPr bwMode="auto">
            <a:xfrm>
              <a:off x="4912" y="2600"/>
              <a:ext cx="24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3331" name="Text Box 99"/>
            <p:cNvSpPr txBox="1">
              <a:spLocks noChangeArrowheads="1"/>
            </p:cNvSpPr>
            <p:nvPr/>
          </p:nvSpPr>
          <p:spPr bwMode="auto">
            <a:xfrm>
              <a:off x="4864" y="2568"/>
              <a:ext cx="14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46821E-6 L -0.05747 0.36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8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9306E-6 L 0.35504 0.36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5723E-6 L -0.10556 0.4906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2453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8" grpId="0"/>
      <p:bldP spid="13" grpId="0"/>
      <p:bldP spid="12" grpId="0"/>
      <p:bldP spid="14" grpId="0"/>
      <p:bldP spid="17" grpId="0"/>
      <p:bldP spid="16" grpId="0"/>
      <p:bldP spid="21" grpId="0"/>
      <p:bldP spid="21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2204864"/>
            <a:ext cx="8820472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>
                <a:ln w="9525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charset="0"/>
                <a:cs typeface="Arial" charset="0"/>
              </a:rPr>
              <a:t>LUYỆN TẬP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4925" y="-26988"/>
            <a:ext cx="9109075" cy="2308226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  <a:sym typeface="Wingdings"/>
              </a:rPr>
              <a:t> 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Trong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lịch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sử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phát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triển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của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loài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người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đã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có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những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phát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minh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vĩ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đại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.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Bảng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dưới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đây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cho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biết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tên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và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năm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công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bố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một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phát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minh.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Hãy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bảng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và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cho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biết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từng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phát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minh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đó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được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công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bố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vào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thế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kỉ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+mj-lt"/>
                <a:cs typeface="Arial" charset="0"/>
              </a:rPr>
              <a:t>nào</a:t>
            </a:r>
            <a:r>
              <a:rPr lang="en-US" alt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?</a:t>
            </a:r>
          </a:p>
        </p:txBody>
      </p:sp>
      <p:pic>
        <p:nvPicPr>
          <p:cNvPr id="3" name="Picture 10" descr="kinh vien vo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264953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dau may xe lu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-39688"/>
            <a:ext cx="2514600" cy="15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xe da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3124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o t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76475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may b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988" y="2276475"/>
            <a:ext cx="2514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may tinh dien tu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0" y="4446588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ve tinh nhan tao 195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588" y="4446588"/>
            <a:ext cx="388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13" y="169386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Kính viễn vọng năm 1671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43213" y="1622425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Bút chì năm 1794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5632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Đầu máy xe lửa năm 1804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925" y="3933825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Xe đạp năm 1869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76600" y="3922713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Ô tô năm 1886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75388" y="38608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Máy bay năm 1903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19138" y="65151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Máy tính điện tử năm 1946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83150" y="65151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Vệ tinh nhân tạo năm 1957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6238" y="-20638"/>
            <a:ext cx="2971800" cy="149225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10" descr="kinh vien vo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0" y="0"/>
            <a:ext cx="64039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638800"/>
            <a:ext cx="645795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VIỄN VỌNG NĂM 1671</a:t>
            </a:r>
          </a:p>
        </p:txBody>
      </p:sp>
      <p:sp>
        <p:nvSpPr>
          <p:cNvPr id="5" name="Oval 4"/>
          <p:cNvSpPr/>
          <p:nvPr/>
        </p:nvSpPr>
        <p:spPr>
          <a:xfrm>
            <a:off x="5703888" y="228600"/>
            <a:ext cx="2114550" cy="167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XVII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2925" y="468313"/>
            <a:ext cx="5249863" cy="4198937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30288" y="5029200"/>
            <a:ext cx="6858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 CHÌ NĂM 1794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0"/>
            <a:ext cx="2228850" cy="18113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XVIII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6" name="Picture 14" descr="xe d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038" y="76200"/>
            <a:ext cx="66976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5943600"/>
            <a:ext cx="6629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ĐẠP NĂM 1869</a:t>
            </a:r>
          </a:p>
        </p:txBody>
      </p:sp>
      <p:sp>
        <p:nvSpPr>
          <p:cNvPr id="6" name="Oval 5"/>
          <p:cNvSpPr/>
          <p:nvPr/>
        </p:nvSpPr>
        <p:spPr>
          <a:xfrm>
            <a:off x="1398588" y="304800"/>
            <a:ext cx="1828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XIX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0" name="Picture 15" descr="o 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938"/>
            <a:ext cx="6462712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50" y="6122988"/>
            <a:ext cx="657225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 NĂM 1886</a:t>
            </a:r>
          </a:p>
        </p:txBody>
      </p:sp>
      <p:sp>
        <p:nvSpPr>
          <p:cNvPr id="6" name="Oval 5"/>
          <p:cNvSpPr/>
          <p:nvPr/>
        </p:nvSpPr>
        <p:spPr>
          <a:xfrm>
            <a:off x="4572000" y="201613"/>
            <a:ext cx="30861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XIX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16" descr="may ba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263" y="0"/>
            <a:ext cx="67278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5550" y="5791200"/>
            <a:ext cx="69469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BAY NĂM 1903</a:t>
            </a:r>
          </a:p>
        </p:txBody>
      </p:sp>
      <p:sp>
        <p:nvSpPr>
          <p:cNvPr id="6" name="Oval 5"/>
          <p:cNvSpPr/>
          <p:nvPr/>
        </p:nvSpPr>
        <p:spPr>
          <a:xfrm>
            <a:off x="1257300" y="2209800"/>
            <a:ext cx="34417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XX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848" y="1412776"/>
            <a:ext cx="91424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Toán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435" y="2336106"/>
            <a:ext cx="914399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Bảng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đơn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vị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đo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thời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gian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492500" y="2720975"/>
            <a:ext cx="2320925" cy="2027238"/>
            <a:chOff x="4564576" y="3105807"/>
            <a:chExt cx="2322265" cy="2026704"/>
          </a:xfrm>
        </p:grpSpPr>
        <p:pic>
          <p:nvPicPr>
            <p:cNvPr id="3078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576" y="3105807"/>
              <a:ext cx="2322265" cy="202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788543" y="4119953"/>
              <a:ext cx="1944222" cy="3682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SGK/129-130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17" descr="may tinh dien tu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388" y="0"/>
            <a:ext cx="6743700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750" y="5805488"/>
            <a:ext cx="8010525" cy="1028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TÍNH ĐIỆN TỬ NĂM 1946</a:t>
            </a:r>
          </a:p>
        </p:txBody>
      </p:sp>
      <p:sp>
        <p:nvSpPr>
          <p:cNvPr id="6" name="Oval 5"/>
          <p:cNvSpPr/>
          <p:nvPr/>
        </p:nvSpPr>
        <p:spPr>
          <a:xfrm>
            <a:off x="5600700" y="228600"/>
            <a:ext cx="2211388" cy="16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XX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6988"/>
            <a:ext cx="6686550" cy="65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 TINH NHÂN TẠO NĂM 1957</a:t>
            </a:r>
          </a:p>
        </p:txBody>
      </p:sp>
      <p:sp>
        <p:nvSpPr>
          <p:cNvPr id="8" name="Oval 7"/>
          <p:cNvSpPr/>
          <p:nvPr/>
        </p:nvSpPr>
        <p:spPr>
          <a:xfrm>
            <a:off x="1162050" y="620713"/>
            <a:ext cx="254635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XX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</a:t>
            </a:r>
            <a:r>
              <a:rPr lang="en-US" altLang="en-US" sz="4000" b="1" smtClean="0">
                <a:solidFill>
                  <a:srgbClr val="0070C0"/>
                </a:solidFill>
                <a:cs typeface="Times New Roman" pitchFamily="18" charset="0"/>
              </a:rPr>
              <a:t>Viết số thích hợp vào chỗ trống: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88" y="1763713"/>
            <a:ext cx="4718051" cy="4402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=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8397" y="1822450"/>
            <a:ext cx="4157882" cy="4909998"/>
          </a:xfrm>
          <a:prstGeom prst="rect">
            <a:avLst/>
          </a:prstGeom>
          <a:blipFill rotWithShape="0">
            <a:blip r:embed="rId2" cstate="print"/>
            <a:stretch>
              <a:fillRect l="-3960" t="-2360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43438" y="908050"/>
            <a:ext cx="0" cy="59499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THỊ QUỲNH TRANG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92275"/>
            <a:ext cx="4859338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=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8397" y="1822450"/>
            <a:ext cx="4157882" cy="4909998"/>
          </a:xfrm>
          <a:prstGeom prst="rect">
            <a:avLst/>
          </a:prstGeom>
          <a:blipFill rotWithShape="0">
            <a:blip r:embed="rId2" cstate="print"/>
            <a:stretch>
              <a:fillRect l="-3960" t="-2360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57738" y="1549400"/>
            <a:ext cx="0" cy="5035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THỊ QUỲNH TRANG</a:t>
            </a:r>
          </a:p>
        </p:txBody>
      </p:sp>
      <p:sp>
        <p:nvSpPr>
          <p:cNvPr id="24582" name="Title 1"/>
          <p:cNvSpPr txBox="1">
            <a:spLocks/>
          </p:cNvSpPr>
          <p:nvPr/>
        </p:nvSpPr>
        <p:spPr bwMode="auto">
          <a:xfrm>
            <a:off x="0" y="-2428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</a:t>
            </a:r>
            <a:r>
              <a:rPr lang="en-US" altLang="en-US" sz="4000" b="1">
                <a:solidFill>
                  <a:srgbClr val="0070C0"/>
                </a:solidFill>
                <a:cs typeface="Times New Roman" pitchFamily="18" charset="0"/>
              </a:rPr>
              <a:t>Viết số thích hợp vào chỗ trống: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0" y="-2428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</a:t>
            </a:r>
            <a:r>
              <a:rPr lang="en-US" altLang="en-US" b="1">
                <a:solidFill>
                  <a:srgbClr val="0070C0"/>
                </a:solidFill>
                <a:cs typeface="Times New Roman" pitchFamily="18" charset="0"/>
              </a:rPr>
              <a:t>Viết số thập phân thích hợp vào chỗ trống: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042988" y="1989138"/>
            <a:ext cx="75295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/>
              <a:t>a)72 phút =…… giờ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/>
              <a:t>   270 phút =… .. giờ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/>
              <a:t>b) 30 giây =……….phút</a:t>
            </a:r>
            <a:br>
              <a:rPr lang="en-GB" altLang="en-US" sz="4800"/>
            </a:br>
            <a:r>
              <a:rPr lang="en-GB" altLang="en-US" sz="4800"/>
              <a:t>    135 giây =………phút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67238" y="1714500"/>
            <a:ext cx="1300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463" y="2576513"/>
            <a:ext cx="1096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89500" y="3368675"/>
            <a:ext cx="1482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19663" y="4089400"/>
            <a:ext cx="1884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812925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116632"/>
            <a:ext cx="34547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CỦNG CỐ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1125538"/>
            <a:ext cx="72739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Bác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Hồ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đọc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bản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Tuyên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ngôn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Độc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lập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vào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năm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1945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thì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vào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thế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kỉ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?</a:t>
            </a:r>
          </a:p>
        </p:txBody>
      </p:sp>
      <p:pic>
        <p:nvPicPr>
          <p:cNvPr id="7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205038"/>
            <a:ext cx="3921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iped Right Arrow 7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</a:t>
            </a:r>
            <a:r>
              <a:rPr lang="en-GB" sz="2800" dirty="0" err="1">
                <a:latin typeface="Arial (Body)"/>
              </a:rPr>
              <a:t>Thế</a:t>
            </a:r>
            <a:r>
              <a:rPr lang="en-GB" sz="2800" dirty="0">
                <a:latin typeface="Arial (Body)"/>
              </a:rPr>
              <a:t> </a:t>
            </a:r>
            <a:r>
              <a:rPr lang="en-GB" sz="2800" dirty="0" err="1">
                <a:latin typeface="Arial (Body)"/>
              </a:rPr>
              <a:t>kỉ</a:t>
            </a:r>
            <a:r>
              <a:rPr lang="en-GB" sz="2800" dirty="0">
                <a:latin typeface="Arial (Body)"/>
              </a:rPr>
              <a:t> XX</a:t>
            </a:r>
          </a:p>
        </p:txBody>
      </p:sp>
      <p:pic>
        <p:nvPicPr>
          <p:cNvPr id="9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221038"/>
            <a:ext cx="3921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iped Right Arrow 9"/>
          <p:cNvSpPr/>
          <p:nvPr/>
        </p:nvSpPr>
        <p:spPr>
          <a:xfrm>
            <a:off x="1990725" y="3473450"/>
            <a:ext cx="6397625" cy="1468438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</a:t>
            </a:r>
            <a:r>
              <a:rPr lang="en-GB" sz="2800" dirty="0" err="1">
                <a:latin typeface="Arial (Body)"/>
              </a:rPr>
              <a:t>Thế</a:t>
            </a:r>
            <a:r>
              <a:rPr lang="en-GB" sz="2800" dirty="0">
                <a:latin typeface="Arial (Body)"/>
              </a:rPr>
              <a:t> </a:t>
            </a:r>
            <a:r>
              <a:rPr lang="en-GB" sz="2800" dirty="0" err="1">
                <a:latin typeface="Arial (Body)"/>
              </a:rPr>
              <a:t>kỉ</a:t>
            </a:r>
            <a:r>
              <a:rPr lang="en-GB" sz="2800" dirty="0">
                <a:latin typeface="Arial (Body)"/>
              </a:rPr>
              <a:t> XXI</a:t>
            </a:r>
          </a:p>
        </p:txBody>
      </p:sp>
      <p:pic>
        <p:nvPicPr>
          <p:cNvPr id="11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165600"/>
            <a:ext cx="3921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riped Right Arrow 11"/>
          <p:cNvSpPr/>
          <p:nvPr/>
        </p:nvSpPr>
        <p:spPr>
          <a:xfrm>
            <a:off x="1990725" y="4918075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</a:t>
            </a:r>
            <a:r>
              <a:rPr lang="en-GB" sz="2800" dirty="0" err="1">
                <a:latin typeface="Arial (Body)"/>
              </a:rPr>
              <a:t>Thế</a:t>
            </a:r>
            <a:r>
              <a:rPr lang="en-GB" sz="2800" dirty="0">
                <a:latin typeface="Arial (Body)"/>
              </a:rPr>
              <a:t> </a:t>
            </a:r>
            <a:r>
              <a:rPr lang="en-GB" sz="2800" dirty="0" err="1">
                <a:latin typeface="Arial (Body)"/>
              </a:rPr>
              <a:t>kỉ</a:t>
            </a:r>
            <a:r>
              <a:rPr lang="en-GB" sz="2800" dirty="0">
                <a:latin typeface="Arial (Body)"/>
              </a:rPr>
              <a:t> XXII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</a:t>
            </a:r>
            <a:r>
              <a:rPr lang="en-GB" sz="2800" dirty="0" err="1">
                <a:latin typeface="Arial (Body)"/>
              </a:rPr>
              <a:t>Thế</a:t>
            </a:r>
            <a:r>
              <a:rPr lang="en-GB" sz="2800" dirty="0">
                <a:latin typeface="Arial (Body)"/>
              </a:rPr>
              <a:t> </a:t>
            </a:r>
            <a:r>
              <a:rPr lang="en-GB" sz="2800" dirty="0" err="1">
                <a:latin typeface="Arial (Body)"/>
              </a:rPr>
              <a:t>kỉ</a:t>
            </a:r>
            <a:r>
              <a:rPr lang="en-GB" sz="2800" dirty="0">
                <a:latin typeface="Arial (Body)"/>
              </a:rPr>
              <a:t> XX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 animBg="1"/>
      <p:bldP spid="10" grpId="0" build="p" animBg="1"/>
      <p:bldP spid="12" grpId="0" build="p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812925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116632"/>
            <a:ext cx="34547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CỦNG CỐ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1125538"/>
            <a:ext cx="72739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10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giờ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5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phút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= …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phút</a:t>
            </a:r>
            <a:endParaRPr lang="en-GB" sz="2800" b="1" dirty="0">
              <a:solidFill>
                <a:srgbClr val="0070C0"/>
              </a:solidFill>
              <a:latin typeface="Arial (Body)"/>
            </a:endParaRPr>
          </a:p>
        </p:txBody>
      </p:sp>
      <p:pic>
        <p:nvPicPr>
          <p:cNvPr id="7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205038"/>
            <a:ext cx="3921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iped Right Arrow 7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603</a:t>
            </a:r>
          </a:p>
        </p:txBody>
      </p:sp>
      <p:pic>
        <p:nvPicPr>
          <p:cNvPr id="9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221038"/>
            <a:ext cx="3921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iped Right Arrow 9"/>
          <p:cNvSpPr/>
          <p:nvPr/>
        </p:nvSpPr>
        <p:spPr>
          <a:xfrm>
            <a:off x="1990725" y="3473450"/>
            <a:ext cx="6397625" cy="1468438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604</a:t>
            </a:r>
          </a:p>
        </p:txBody>
      </p:sp>
      <p:pic>
        <p:nvPicPr>
          <p:cNvPr id="11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165600"/>
            <a:ext cx="3921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riped Right Arrow 11"/>
          <p:cNvSpPr/>
          <p:nvPr/>
        </p:nvSpPr>
        <p:spPr>
          <a:xfrm>
            <a:off x="1990725" y="4918075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605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1990725" y="4914900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605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 animBg="1"/>
      <p:bldP spid="10" grpId="0" build="p" animBg="1"/>
      <p:bldP spid="12" grpId="0" build="p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812925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116632"/>
            <a:ext cx="34547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CỦNG CỐ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1125538"/>
            <a:ext cx="72739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10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phút</a:t>
            </a:r>
            <a:r>
              <a:rPr lang="en-GB" sz="2800" b="1">
                <a:solidFill>
                  <a:srgbClr val="0070C0"/>
                </a:solidFill>
                <a:latin typeface="Arial (Body)"/>
              </a:rPr>
              <a:t> 15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giây</a:t>
            </a:r>
            <a:r>
              <a:rPr lang="en-GB" sz="2800" b="1" dirty="0">
                <a:solidFill>
                  <a:srgbClr val="0070C0"/>
                </a:solidFill>
                <a:latin typeface="Arial (Body)"/>
              </a:rPr>
              <a:t> = … </a:t>
            </a:r>
            <a:r>
              <a:rPr lang="en-GB" sz="2800" b="1" dirty="0" err="1">
                <a:solidFill>
                  <a:srgbClr val="0070C0"/>
                </a:solidFill>
                <a:latin typeface="Arial (Body)"/>
              </a:rPr>
              <a:t>phút</a:t>
            </a:r>
            <a:endParaRPr lang="en-GB" sz="2800" b="1" dirty="0">
              <a:solidFill>
                <a:srgbClr val="0070C0"/>
              </a:solidFill>
              <a:latin typeface="Arial (Body)"/>
            </a:endParaRPr>
          </a:p>
        </p:txBody>
      </p:sp>
      <p:pic>
        <p:nvPicPr>
          <p:cNvPr id="7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205038"/>
            <a:ext cx="3921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iped Right Arrow 7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10,2</a:t>
            </a:r>
          </a:p>
        </p:txBody>
      </p:sp>
      <p:pic>
        <p:nvPicPr>
          <p:cNvPr id="9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221038"/>
            <a:ext cx="3921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iped Right Arrow 9"/>
          <p:cNvSpPr/>
          <p:nvPr/>
        </p:nvSpPr>
        <p:spPr>
          <a:xfrm>
            <a:off x="1990725" y="3473450"/>
            <a:ext cx="6397625" cy="1468438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10,25</a:t>
            </a:r>
          </a:p>
        </p:txBody>
      </p:sp>
      <p:pic>
        <p:nvPicPr>
          <p:cNvPr id="11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165600"/>
            <a:ext cx="3921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riped Right Arrow 11"/>
          <p:cNvSpPr/>
          <p:nvPr/>
        </p:nvSpPr>
        <p:spPr>
          <a:xfrm>
            <a:off x="1990725" y="4918075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latin typeface="Arial (Body)"/>
              </a:rPr>
              <a:t>   10,3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2016125" y="3473450"/>
            <a:ext cx="6372225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>
                <a:latin typeface="Arial (Body)"/>
              </a:rPr>
              <a:t>   10,25</a:t>
            </a:r>
            <a:endParaRPr lang="en-GB" sz="2800" dirty="0">
              <a:latin typeface="Arial (Body)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 animBg="1"/>
      <p:bldP spid="10" grpId="0" build="p" animBg="1"/>
      <p:bldP spid="12" grpId="0" build="p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144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Ôn</a:t>
            </a:r>
            <a:r>
              <a:rPr lang="en-GB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600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GB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600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GB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600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cũ</a:t>
            </a:r>
            <a:r>
              <a:rPr lang="en-GB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600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và</a:t>
            </a:r>
            <a:r>
              <a:rPr lang="en-GB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c</a:t>
            </a:r>
            <a:r>
              <a:rPr lang="vi-VN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huẩn bị</a:t>
            </a:r>
            <a:r>
              <a:rPr lang="en-GB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600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GB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vi-VN" sz="3600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en-GB" sz="3600" b="1" i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Cộng</a:t>
            </a:r>
            <a:r>
              <a:rPr lang="en-GB" sz="3600" b="1" i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600" b="1" i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số</a:t>
            </a:r>
            <a:r>
              <a:rPr lang="en-GB" sz="3600" b="1" i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600" b="1" i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đo</a:t>
            </a:r>
            <a:r>
              <a:rPr lang="en-GB" sz="3600" b="1" i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600" b="1" i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thời</a:t>
            </a:r>
            <a:r>
              <a:rPr lang="en-GB" sz="3600" b="1" i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3600" b="1" i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gian</a:t>
            </a:r>
            <a:endParaRPr lang="en-GB" sz="3600" b="1" i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0"/>
            <a:ext cx="91979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 kể tên những đơn vị đo thời gian mà em đã được học.</a:t>
            </a:r>
          </a:p>
        </p:txBody>
      </p:sp>
      <p:pic>
        <p:nvPicPr>
          <p:cNvPr id="8194" name="Picture 2" descr="Kết quả hình ảnh cho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85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920875"/>
            <a:ext cx="9144000" cy="2041525"/>
            <a:chOff x="0" y="1921193"/>
            <a:chExt cx="9144000" cy="2041207"/>
          </a:xfrm>
        </p:grpSpPr>
        <p:sp>
          <p:nvSpPr>
            <p:cNvPr id="4101" name="Content Placeholder 2"/>
            <p:cNvSpPr txBox="1">
              <a:spLocks/>
            </p:cNvSpPr>
            <p:nvPr/>
          </p:nvSpPr>
          <p:spPr bwMode="auto">
            <a:xfrm>
              <a:off x="11113" y="2048194"/>
              <a:ext cx="9132887" cy="191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Thế kỉ, năm, tháng, tuần, ngày, giờ, phút, giây, …</a:t>
              </a:r>
              <a:endParaRPr lang="en-US" alt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921193"/>
              <a:ext cx="9144000" cy="204120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background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2063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725" y="1893888"/>
            <a:ext cx="7956550" cy="472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-26988"/>
            <a:ext cx="9144000" cy="17272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Điền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2133600"/>
            <a:ext cx="786606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1 thế kỉ =     …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năm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1 năm   =     …    tháng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1 năm   =     …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ngày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1 năm nhuận = …   ngày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Cứ 4 năm có … năm nhuận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29075" y="2181225"/>
            <a:ext cx="236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49713" y="2986088"/>
            <a:ext cx="1335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83150" y="4673600"/>
            <a:ext cx="1238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76688" y="3787775"/>
            <a:ext cx="157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365</a:t>
            </a:r>
            <a:endParaRPr lang="en-US" alt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0413" y="5400675"/>
            <a:ext cx="627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 txBox="1">
            <a:spLocks/>
          </p:cNvSpPr>
          <p:nvPr/>
        </p:nvSpPr>
        <p:spPr bwMode="auto">
          <a:xfrm>
            <a:off x="0" y="12700"/>
            <a:ext cx="9144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Năm 2016 là năm nhuận, em hãy kể tiếp các năm nhuận tiếp theo.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282700"/>
            <a:ext cx="1051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  Năm 2020, 2024, 2028,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32856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Em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có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nhận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xét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gì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về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năm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40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nhuận</a:t>
            </a:r>
            <a:r>
              <a:rPr lang="en-US" sz="4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?</a:t>
            </a:r>
            <a:endParaRPr lang="en-US" sz="4000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599" y="3435965"/>
            <a:ext cx="91440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năm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nhuận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là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năm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có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2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chữ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số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tận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chia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hết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cho</a:t>
            </a:r>
            <a:r>
              <a:rPr lang="en-US" sz="5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 4</a:t>
            </a:r>
            <a:endParaRPr lang="en-US" sz="5400" dirty="0">
              <a:ln w="222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background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73100" y="103188"/>
            <a:ext cx="800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altLang="en-US" sz="2800" b="1" i="1" u="sng">
                <a:solidFill>
                  <a:schemeClr val="accent2"/>
                </a:solidFill>
              </a:rPr>
              <a:t> Xếp tên tháng vào ô có số ngày phù hợp :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381000" y="2514600"/>
          <a:ext cx="8305800" cy="4343400"/>
        </p:xfrm>
        <a:graphic>
          <a:graphicData uri="http://schemas.openxmlformats.org/drawingml/2006/table">
            <a:tbl>
              <a:tblPr/>
              <a:tblGrid>
                <a:gridCol w="4113213"/>
                <a:gridCol w="4192587"/>
              </a:tblGrid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 có 30 ngày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 có 31 ngày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527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1938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 có 28 hoặc 29 ngày:</a:t>
                      </a:r>
                      <a:endParaRPr kumimoji="0" lang="vi-VN" alt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762000" y="6858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1</a:t>
            </a: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2514600" y="6858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2</a:t>
            </a: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6019800" y="6858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4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4267200" y="6858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3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762000" y="12954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5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2514600" y="12954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6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019800" y="12954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8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4267200" y="12954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7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762000" y="19050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9</a:t>
            </a: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2514600" y="19050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10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6019800" y="19050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12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4267200" y="19050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Tháng 11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1924E-6 L 0.4125 0.4010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20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9056E-6 L 0.24583 0.3991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9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3009 L -0.60208 0.4745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5" y="2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4875E-6 L 0.4125 0.3885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9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241 L -0.00417 0.38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4875E-6 L 0.24583 0.3885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9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4875E-6 L -0.1625 0.4773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38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3704 L -0.02569 0.3703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4431E-6 L 0.44097 0.3885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19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3704 L -0.19723 0.3703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1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1175E-6 L -0.04583 0.466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3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9.25069E-9 L 0.12917 0.8103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40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background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684213" y="44450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 đếm số ngày trong các tháng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32025"/>
            <a:ext cx="81613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46313"/>
            <a:ext cx="8161338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background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2063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4650" y="2371725"/>
            <a:ext cx="5910263" cy="357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36513" y="0"/>
            <a:ext cx="9180513" cy="17510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Điền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hợp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chỗ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trống</a:t>
            </a:r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644650" y="2532063"/>
            <a:ext cx="60960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 tuần lễ = …   ngày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 ngày =   …     giờ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 giờ=       …    phút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1 phút =  …     giây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0638" y="2447925"/>
            <a:ext cx="9413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6613" y="3255963"/>
            <a:ext cx="1096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0263" y="4076700"/>
            <a:ext cx="977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9125" y="4921250"/>
            <a:ext cx="992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58838"/>
            <a:ext cx="9144000" cy="3146425"/>
          </a:xfrm>
          <a:prstGeom prst="rect">
            <a:avLst/>
          </a:prstGeom>
          <a:solidFill>
            <a:srgbClr val="FFFFCC"/>
          </a:solidFill>
          <a:ln w="76200">
            <a:solidFill>
              <a:srgbClr val="0F0F1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365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366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nhuận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5" y="4005263"/>
            <a:ext cx="9140825" cy="28527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F0F17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=  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 =  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0" y="20638"/>
            <a:ext cx="9137650" cy="83820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712</Words>
  <Application>Microsoft Office PowerPoint</Application>
  <PresentationFormat>On-screen Show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216 phút = ……..giờ ……phút                 = …......giờ</vt:lpstr>
      <vt:lpstr>216 phút = ……..giờ ……phút                 = …......giờ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Viết số thích hợp vào chỗ trống: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FPT</cp:lastModifiedBy>
  <cp:revision>30</cp:revision>
  <dcterms:created xsi:type="dcterms:W3CDTF">2017-02-26T09:41:53Z</dcterms:created>
  <dcterms:modified xsi:type="dcterms:W3CDTF">2020-04-20T05:04:48Z</dcterms:modified>
</cp:coreProperties>
</file>